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44"/>
  </p:notesMasterIdLst>
  <p:handoutMasterIdLst>
    <p:handoutMasterId r:id="rId45"/>
  </p:handoutMasterIdLst>
  <p:sldIdLst>
    <p:sldId id="329" r:id="rId6"/>
    <p:sldId id="406" r:id="rId7"/>
    <p:sldId id="455" r:id="rId8"/>
    <p:sldId id="414" r:id="rId9"/>
    <p:sldId id="458" r:id="rId10"/>
    <p:sldId id="431" r:id="rId11"/>
    <p:sldId id="457" r:id="rId12"/>
    <p:sldId id="411" r:id="rId13"/>
    <p:sldId id="459" r:id="rId14"/>
    <p:sldId id="462" r:id="rId15"/>
    <p:sldId id="460" r:id="rId16"/>
    <p:sldId id="436" r:id="rId17"/>
    <p:sldId id="402" r:id="rId18"/>
    <p:sldId id="403" r:id="rId19"/>
    <p:sldId id="447" r:id="rId20"/>
    <p:sldId id="349" r:id="rId21"/>
    <p:sldId id="448" r:id="rId22"/>
    <p:sldId id="449" r:id="rId23"/>
    <p:sldId id="430" r:id="rId24"/>
    <p:sldId id="450" r:id="rId25"/>
    <p:sldId id="432" r:id="rId26"/>
    <p:sldId id="433" r:id="rId27"/>
    <p:sldId id="451" r:id="rId28"/>
    <p:sldId id="438" r:id="rId29"/>
    <p:sldId id="452" r:id="rId30"/>
    <p:sldId id="396" r:id="rId31"/>
    <p:sldId id="426" r:id="rId32"/>
    <p:sldId id="434" r:id="rId33"/>
    <p:sldId id="321" r:id="rId34"/>
    <p:sldId id="322" r:id="rId35"/>
    <p:sldId id="333" r:id="rId36"/>
    <p:sldId id="341" r:id="rId37"/>
    <p:sldId id="401" r:id="rId38"/>
    <p:sldId id="339" r:id="rId39"/>
    <p:sldId id="338" r:id="rId40"/>
    <p:sldId id="340" r:id="rId41"/>
    <p:sldId id="382" r:id="rId42"/>
    <p:sldId id="461" r:id="rId43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29">
          <p15:clr>
            <a:srgbClr val="A4A3A4"/>
          </p15:clr>
        </p15:guide>
        <p15:guide id="3" orient="horz" pos="2952">
          <p15:clr>
            <a:srgbClr val="A4A3A4"/>
          </p15:clr>
        </p15:guide>
        <p15:guide id="4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529"/>
    <a:srgbClr val="FF40FF"/>
    <a:srgbClr val="D64C9D"/>
    <a:srgbClr val="0432FF"/>
    <a:srgbClr val="FF9300"/>
    <a:srgbClr val="AB7942"/>
    <a:srgbClr val="F1250F"/>
    <a:srgbClr val="0066CC"/>
    <a:srgbClr val="FDB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5" autoAdjust="0"/>
    <p:restoredTop sz="90311" autoAdjust="0"/>
  </p:normalViewPr>
  <p:slideViewPr>
    <p:cSldViewPr>
      <p:cViewPr varScale="1">
        <p:scale>
          <a:sx n="110" d="100"/>
          <a:sy n="110" d="100"/>
        </p:scale>
        <p:origin x="9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44"/>
    </p:cViewPr>
  </p:sorterViewPr>
  <p:notesViewPr>
    <p:cSldViewPr>
      <p:cViewPr varScale="1">
        <p:scale>
          <a:sx n="60" d="100"/>
          <a:sy n="60" d="100"/>
        </p:scale>
        <p:origin x="-1723" y="-96"/>
      </p:cViewPr>
      <p:guideLst>
        <p:guide orient="horz" pos="2949"/>
        <p:guide pos="2229"/>
        <p:guide orient="horz" pos="2952"/>
        <p:guide pos="22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2" y="1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2/14/24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902345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2" y="1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2/14/24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701675"/>
            <a:ext cx="4689475" cy="35163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30" tIns="47014" rIns="94030" bIns="4701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vert="horz" lIns="94030" tIns="47014" rIns="94030" bIns="4701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902345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7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01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01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1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2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0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ubitv.com/movies/500119/the-true-cost" TargetMode="External"/><Relationship Id="rId2" Type="http://schemas.openxmlformats.org/officeDocument/2006/relationships/hyperlink" Target="https://www.youtube.com/watch?v=xGF3ObOBbac&amp;t=5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304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0066CC"/>
                </a:solidFill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1524000"/>
            <a:ext cx="6934200" cy="2819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00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MGT 167 </a:t>
            </a:r>
            <a:r>
              <a:rPr lang="en-US" sz="3000" dirty="0">
                <a:solidFill>
                  <a:srgbClr val="0066CC"/>
                </a:solidFill>
                <a:latin typeface="Omnes_GirlScouts ExtraLight" pitchFamily="50" charset="0"/>
                <a:cs typeface="Arial" panose="020B0604020202020204" pitchFamily="34" charset="0"/>
              </a:rPr>
              <a:t>•  </a:t>
            </a:r>
            <a:r>
              <a:rPr lang="en-US" sz="300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 2024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Entrepreneurship: </a:t>
            </a:r>
            <a:b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 Well by Doing Good</a:t>
            </a:r>
          </a:p>
          <a:p>
            <a:pPr algn="ctr" eaLnBrk="1" hangingPunct="1">
              <a:defRPr/>
            </a:pPr>
            <a:endParaRPr lang="en-US" sz="3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Wednesday, February 14</a:t>
            </a:r>
          </a:p>
          <a:p>
            <a:pPr algn="ctr" eaLnBrk="1" hangingPunct="1">
              <a:defRPr/>
            </a:pPr>
            <a:endParaRPr lang="en-US" sz="3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560E0-E7C7-F642-9F7E-2D9F7F3DA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800600"/>
            <a:ext cx="2057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8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3DBE-2B59-774F-9FB1-9F09683E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in lieu of final exam. </a:t>
            </a:r>
            <a:br>
              <a:rPr lang="en-US" dirty="0"/>
            </a:br>
            <a:r>
              <a:rPr lang="en-US" dirty="0"/>
              <a:t>due Sunday, March 3</a:t>
            </a:r>
            <a:br>
              <a:rPr lang="en-US" dirty="0"/>
            </a:br>
            <a:r>
              <a:rPr lang="en-US" sz="1600" dirty="0">
                <a:solidFill>
                  <a:srgbClr val="FF0000"/>
                </a:solidFill>
              </a:rPr>
              <a:t>if you miss the deadline, you take the comprehensive final exam on March 13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E022-9B0F-B54E-AF43-A2FD85BA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0200"/>
            <a:ext cx="7543800" cy="4525963"/>
          </a:xfrm>
        </p:spPr>
        <p:txBody>
          <a:bodyPr/>
          <a:lstStyle/>
          <a:p>
            <a:r>
              <a:rPr lang="en-US" sz="2400" dirty="0"/>
              <a:t>Process</a:t>
            </a:r>
          </a:p>
          <a:p>
            <a:endParaRPr lang="en-US" sz="2000" dirty="0"/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Explain the assignment to your family member.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Make an appointment.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 Allow them to prepare.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Ask to see their photos, scrapbooks, memorabilia.</a:t>
            </a:r>
          </a:p>
          <a:p>
            <a:pPr lvl="1"/>
            <a:r>
              <a:rPr lang="en-US" sz="1600" u="sng" dirty="0">
                <a:solidFill>
                  <a:srgbClr val="00B050"/>
                </a:solidFill>
              </a:rPr>
              <a:t>Do not tape or video </a:t>
            </a:r>
            <a:r>
              <a:rPr lang="en-US" sz="1600" dirty="0">
                <a:solidFill>
                  <a:srgbClr val="00B050"/>
                </a:solidFill>
              </a:rPr>
              <a:t>the interview. Minimize taking notes. Make it authentic.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Eyeball-to-eyeball engagement. Avoid interruptions. OK to go back for clarification after your interview.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Include a photo of you together, somewhere in video. 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Share MGT167 lessons during the conversation. Share your own passion. 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Ensure you have proper equipment to make a quality recording. </a:t>
            </a:r>
          </a:p>
          <a:p>
            <a:pPr lvl="2"/>
            <a:r>
              <a:rPr lang="en-US" sz="1200" dirty="0">
                <a:solidFill>
                  <a:srgbClr val="00B050"/>
                </a:solidFill>
              </a:rPr>
              <a:t>Prepare as if this is “practice” for a video job interview.</a:t>
            </a:r>
          </a:p>
          <a:p>
            <a:pPr lvl="2"/>
            <a:r>
              <a:rPr lang="en-US" sz="1200" dirty="0">
                <a:solidFill>
                  <a:srgbClr val="00B050"/>
                </a:solidFill>
              </a:rPr>
              <a:t>Use ZOOM best practices.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C731E-DCDB-3F4A-8AF6-B026FDD37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447800"/>
            <a:ext cx="1358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0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A55E-AD98-6048-9D37-06FAE2C8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1000"/>
            <a:ext cx="7772400" cy="914400"/>
          </a:xfrm>
        </p:spPr>
        <p:txBody>
          <a:bodyPr/>
          <a:lstStyle/>
          <a:p>
            <a:pPr algn="ctr"/>
            <a:r>
              <a:rPr lang="en-US" dirty="0"/>
              <a:t>Video in lieu of final exam. </a:t>
            </a:r>
            <a:br>
              <a:rPr lang="en-US" dirty="0"/>
            </a:br>
            <a:r>
              <a:rPr lang="en-US" dirty="0"/>
              <a:t>due Sunday, March 3</a:t>
            </a:r>
            <a:br>
              <a:rPr lang="en-US" dirty="0"/>
            </a:br>
            <a:r>
              <a:rPr lang="en-US" sz="1800" dirty="0">
                <a:solidFill>
                  <a:srgbClr val="FF0000"/>
                </a:solidFill>
              </a:rPr>
              <a:t>if you miss the deadline, you take the comprehensive final exam on March 13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46E2F-F247-E244-9724-75BE3E4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71600"/>
            <a:ext cx="7543800" cy="4754563"/>
          </a:xfrm>
        </p:spPr>
        <p:txBody>
          <a:bodyPr/>
          <a:lstStyle/>
          <a:p>
            <a:r>
              <a:rPr lang="en-US" sz="3200" dirty="0"/>
              <a:t>Suggested questions</a:t>
            </a:r>
          </a:p>
          <a:p>
            <a:pPr lvl="1"/>
            <a:r>
              <a:rPr lang="en-US" sz="2400" i="1" dirty="0">
                <a:solidFill>
                  <a:srgbClr val="0070C0"/>
                </a:solidFill>
              </a:rPr>
              <a:t>When you were my age, what was your passion? What inspired you? What concerned you? What were the current world events?</a:t>
            </a:r>
          </a:p>
          <a:p>
            <a:pPr lvl="1"/>
            <a:r>
              <a:rPr lang="en-US" sz="2400" i="1" dirty="0">
                <a:solidFill>
                  <a:srgbClr val="0070C0"/>
                </a:solidFill>
              </a:rPr>
              <a:t>How did you express your passion? What happened? Was the issue “fixed?”  </a:t>
            </a:r>
          </a:p>
          <a:p>
            <a:pPr lvl="1"/>
            <a:r>
              <a:rPr lang="en-US" sz="2400" i="1" dirty="0">
                <a:solidFill>
                  <a:srgbClr val="0070C0"/>
                </a:solidFill>
              </a:rPr>
              <a:t>If you were my age again, what would be your passion now?</a:t>
            </a:r>
          </a:p>
          <a:p>
            <a:pPr marL="457200" lvl="1" indent="0">
              <a:buNone/>
            </a:pPr>
            <a:r>
              <a:rPr lang="en-US" sz="2400" i="1" dirty="0"/>
              <a:t>“</a:t>
            </a:r>
            <a:r>
              <a:rPr lang="en-US" sz="2400" b="1" i="1" dirty="0">
                <a:solidFill>
                  <a:schemeClr val="accent6">
                    <a:lumMod val="50000"/>
                  </a:schemeClr>
                </a:solidFill>
              </a:rPr>
              <a:t>Tell me a story about…” </a:t>
            </a:r>
          </a:p>
          <a:p>
            <a:pPr marL="457200" lvl="1" indent="0">
              <a:buNone/>
            </a:pPr>
            <a:r>
              <a:rPr lang="en-US" sz="2400" b="1" i="1" dirty="0">
                <a:solidFill>
                  <a:schemeClr val="accent6">
                    <a:lumMod val="50000"/>
                  </a:schemeClr>
                </a:solidFill>
              </a:rPr>
              <a:t>“Tell me more about…”</a:t>
            </a:r>
          </a:p>
          <a:p>
            <a:pPr marL="457200" lvl="1" indent="0">
              <a:buNone/>
            </a:pPr>
            <a:r>
              <a:rPr lang="en-US" sz="2400" i="1" dirty="0">
                <a:solidFill>
                  <a:srgbClr val="7030A0"/>
                </a:solidFill>
              </a:rPr>
              <a:t>…is a great way to reboot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57B740-BBDF-BB4D-8864-94905A3B2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4527630"/>
            <a:ext cx="2667000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2342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C4C2-F437-8349-82AC-2C93F36D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Revised syllabus </a:t>
            </a:r>
            <a:br>
              <a:rPr lang="en-US" sz="3600" dirty="0"/>
            </a:br>
            <a:r>
              <a:rPr lang="en-US" sz="3600" dirty="0"/>
              <a:t>will be posted this weekend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AE932-9650-2B45-8EE6-AE620E3E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47800"/>
            <a:ext cx="7543800" cy="46783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Check for updated assignments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Wednesday, Feb. 21</a:t>
            </a:r>
          </a:p>
          <a:p>
            <a:pPr marL="0" indent="0">
              <a:buNone/>
            </a:pPr>
            <a:r>
              <a:rPr lang="en-US" dirty="0"/>
              <a:t>	Steve </a:t>
            </a:r>
            <a:r>
              <a:rPr lang="en-US" dirty="0" err="1"/>
              <a:t>Fambro</a:t>
            </a:r>
            <a:r>
              <a:rPr lang="en-US" dirty="0"/>
              <a:t>, Co-CEO Founder </a:t>
            </a:r>
            <a:r>
              <a:rPr lang="en-US" dirty="0" err="1"/>
              <a:t>Aptera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Quiz #3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/>
              <a:t>Hosts: Sofia, Daniel, </a:t>
            </a:r>
            <a:r>
              <a:rPr lang="en-US" sz="1800" dirty="0" err="1"/>
              <a:t>Matean</a:t>
            </a:r>
            <a:r>
              <a:rPr lang="en-US" sz="1800" dirty="0"/>
              <a:t>… “stay behind”</a:t>
            </a:r>
            <a:endParaRPr lang="en-US" dirty="0"/>
          </a:p>
          <a:p>
            <a:r>
              <a:rPr lang="en-US" b="1" dirty="0"/>
              <a:t>Monday,  Feb. 26</a:t>
            </a:r>
          </a:p>
          <a:p>
            <a:pPr lvl="1"/>
            <a:r>
              <a:rPr lang="en-US" dirty="0"/>
              <a:t>Emerging Fourth Sector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DF4D4-1B09-E94D-B978-9942D338A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786981"/>
            <a:ext cx="1981200" cy="206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4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9036-386D-5D4A-B38A-7A1B3C77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Purpose Beyond Profit: Fast Fashion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5A29-7050-9D43-B77E-CDD31A889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71600"/>
            <a:ext cx="7543800" cy="4754563"/>
          </a:xfrm>
        </p:spPr>
        <p:txBody>
          <a:bodyPr/>
          <a:lstStyle/>
          <a:p>
            <a:pPr algn="ctr"/>
            <a:r>
              <a:rPr lang="en-US" sz="3600" b="1" i="1" dirty="0">
                <a:solidFill>
                  <a:srgbClr val="00B050"/>
                </a:solidFill>
              </a:rPr>
              <a:t>The Ugly Truth</a:t>
            </a:r>
          </a:p>
          <a:p>
            <a:pPr algn="ctr"/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</a:rPr>
              <a:t>The True Cost</a:t>
            </a:r>
          </a:p>
          <a:p>
            <a:pPr algn="ctr"/>
            <a:r>
              <a:rPr lang="en-US" sz="3600" b="1" i="1" dirty="0">
                <a:solidFill>
                  <a:srgbClr val="FF40FF"/>
                </a:solidFill>
              </a:rPr>
              <a:t>Out of Style: Will Gen Z ever give up its dangerous love of fast fashion?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AEBDF-98B0-9948-8724-9C361A1C3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01" y="4221163"/>
            <a:ext cx="216535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34902-E3FA-814F-B560-A7C0AE781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76" y="4215225"/>
            <a:ext cx="2081213" cy="181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D1DB7-4F9A-854A-B564-46E6175CE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41" y="4215225"/>
            <a:ext cx="2311400" cy="18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368F-50B7-2740-BF9D-0962ED1D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Small group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867C8-CE56-1C48-A556-B92659250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143000"/>
            <a:ext cx="80010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sz="1200" dirty="0"/>
              <a:t>Watch Choice: </a:t>
            </a:r>
          </a:p>
          <a:p>
            <a:pPr marL="0" lvl="0" indent="0" algn="ctr">
              <a:buNone/>
            </a:pPr>
            <a:r>
              <a:rPr lang="en-US" sz="1200" u="sng" dirty="0">
                <a:hlinkClick r:id="rId2"/>
              </a:rPr>
              <a:t>The Ugly Truth about Fast Fashion Patriot Act: Hasan Minhaj Netflex (29 min)</a:t>
            </a:r>
            <a:r>
              <a:rPr lang="en-US" sz="1200" dirty="0"/>
              <a:t> </a:t>
            </a:r>
          </a:p>
          <a:p>
            <a:pPr marL="0" indent="0" algn="ctr">
              <a:buNone/>
            </a:pPr>
            <a:r>
              <a:rPr lang="en-US" sz="1200" dirty="0"/>
              <a:t>or</a:t>
            </a:r>
          </a:p>
          <a:p>
            <a:pPr marL="0" lvl="0" indent="0" algn="ctr">
              <a:buNone/>
            </a:pPr>
            <a:r>
              <a:rPr lang="en-US" sz="1200" u="sng" dirty="0">
                <a:hlinkClick r:id="rId3"/>
              </a:rPr>
              <a:t>The True Cost Documentary (1 hr.32min)</a:t>
            </a:r>
            <a:endParaRPr lang="en-US" sz="1200" u="sng" dirty="0"/>
          </a:p>
          <a:p>
            <a:pPr marL="0" lvl="0" indent="0" algn="ctr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What did you learn from watching these videos? </a:t>
            </a:r>
          </a:p>
          <a:p>
            <a:pPr marL="0" indent="0">
              <a:buNone/>
            </a:pPr>
            <a:r>
              <a:rPr lang="en-US" dirty="0"/>
              <a:t>Will it impact your future purchasing decisions? </a:t>
            </a:r>
          </a:p>
          <a:p>
            <a:pPr marL="0" indent="0">
              <a:buNone/>
            </a:pPr>
            <a:r>
              <a:rPr lang="en-US" dirty="0"/>
              <a:t>What are your thoughts about </a:t>
            </a:r>
            <a:r>
              <a:rPr lang="en-US" b="1" i="1" dirty="0">
                <a:solidFill>
                  <a:srgbClr val="00B050"/>
                </a:solidFill>
              </a:rPr>
              <a:t>Greenwashing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2A3B0-0715-7B4D-9279-A9F537EEE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447837"/>
            <a:ext cx="3048000" cy="168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9F8DD-D7C8-534E-9967-4C2529CDE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510" y="4439920"/>
            <a:ext cx="2933700" cy="16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8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C286-1ADB-E345-A0C4-4D30623E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4800"/>
            <a:ext cx="7543800" cy="990600"/>
          </a:xfrm>
        </p:spPr>
        <p:txBody>
          <a:bodyPr/>
          <a:lstStyle/>
          <a:p>
            <a:pPr algn="ctr"/>
            <a:r>
              <a:rPr lang="en-US" sz="3600" dirty="0"/>
              <a:t>Networking Term Paper</a:t>
            </a:r>
            <a:br>
              <a:rPr lang="en-US" sz="3600" dirty="0"/>
            </a:br>
            <a:r>
              <a:rPr lang="en-US" sz="3600" dirty="0"/>
              <a:t>due midnight Tuesday, Feb. 27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AFD1B-E470-D044-B175-5D730A694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52600"/>
            <a:ext cx="3352800" cy="35813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E71AA-D7F4-1B4F-BD74-C05A5A493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72078"/>
            <a:ext cx="3124200" cy="42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01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609600"/>
            <a:ext cx="7543800" cy="533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400" dirty="0">
                <a:solidFill>
                  <a:srgbClr val="0066CC"/>
                </a:solidFill>
                <a:latin typeface="+mj-lt"/>
                <a:cs typeface="Calibri" charset="0"/>
              </a:rPr>
              <a:t>Networking exercise</a:t>
            </a:r>
            <a:br>
              <a:rPr lang="en-US" sz="2800" dirty="0">
                <a:solidFill>
                  <a:srgbClr val="0066CC"/>
                </a:solidFill>
                <a:latin typeface="+mj-lt"/>
                <a:cs typeface="Calibri" charset="0"/>
              </a:rPr>
            </a:br>
            <a:br>
              <a:rPr lang="en-US" sz="2800" dirty="0">
                <a:solidFill>
                  <a:srgbClr val="00B050"/>
                </a:solidFill>
                <a:latin typeface="+mj-lt"/>
                <a:cs typeface="Calibri" charset="0"/>
              </a:rPr>
            </a:br>
            <a:endParaRPr lang="en-US" sz="2800" dirty="0">
              <a:solidFill>
                <a:srgbClr val="00B050"/>
              </a:solidFill>
              <a:latin typeface="+mj-lt"/>
              <a:cs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990600"/>
            <a:ext cx="7696200" cy="5334000"/>
          </a:xfrm>
        </p:spPr>
        <p:txBody>
          <a:bodyPr/>
          <a:lstStyle/>
          <a:p>
            <a:r>
              <a:rPr lang="en-US" sz="2400" b="1" dirty="0">
                <a:latin typeface="+mj-lt"/>
              </a:rPr>
              <a:t>Your journal is your essay </a:t>
            </a:r>
          </a:p>
          <a:p>
            <a:r>
              <a:rPr lang="en-US" sz="2400" b="1" dirty="0"/>
              <a:t>In-person or Zoom interview with someone you don’t already know</a:t>
            </a:r>
          </a:p>
          <a:p>
            <a:pPr marL="1198563" lvl="1">
              <a:buFont typeface="Arial" panose="020B0604020202020204" pitchFamily="34" charset="0"/>
              <a:buChar char="•"/>
            </a:pPr>
            <a:r>
              <a:rPr lang="en-US" sz="2400" b="1" dirty="0"/>
              <a:t>Author, philanthropist, celebrity, your choice</a:t>
            </a:r>
          </a:p>
          <a:p>
            <a:pPr marL="1198563" lvl="1">
              <a:buFont typeface="Arial" panose="020B0604020202020204" pitchFamily="34" charset="0"/>
              <a:buChar char="•"/>
            </a:pPr>
            <a:r>
              <a:rPr lang="en-US" sz="2400" b="1" dirty="0"/>
              <a:t>Social Entrepreneur from readings</a:t>
            </a:r>
            <a:endParaRPr lang="en-US" sz="1200" b="1" dirty="0">
              <a:latin typeface="+mj-lt"/>
            </a:endParaRPr>
          </a:p>
          <a:p>
            <a:r>
              <a:rPr lang="en-US" sz="2400" b="1" u="sng" dirty="0">
                <a:solidFill>
                  <a:srgbClr val="00B050"/>
                </a:solidFill>
                <a:latin typeface="+mj-lt"/>
              </a:rPr>
              <a:t>NTE 2 pages </a:t>
            </a:r>
            <a:r>
              <a:rPr lang="en-US" sz="2400" b="1" dirty="0">
                <a:latin typeface="+mj-lt"/>
              </a:rPr>
              <a:t>(+attachments OK)</a:t>
            </a:r>
          </a:p>
          <a:p>
            <a:r>
              <a:rPr lang="en-US" sz="2400" b="1" dirty="0">
                <a:latin typeface="+mj-lt"/>
              </a:rPr>
              <a:t>15% grade (term paper)</a:t>
            </a:r>
          </a:p>
          <a:p>
            <a:r>
              <a:rPr lang="en-US" sz="2400" b="1" dirty="0">
                <a:latin typeface="+mj-lt"/>
              </a:rPr>
              <a:t>Thank you note, stamped ready to post</a:t>
            </a:r>
          </a:p>
          <a:p>
            <a:r>
              <a:rPr lang="en-US" sz="2400" b="1" dirty="0">
                <a:latin typeface="+mj-lt"/>
              </a:rPr>
              <a:t>OK to partner with classmate, submit same paper </a:t>
            </a:r>
          </a:p>
          <a:p>
            <a:r>
              <a:rPr lang="en-US" sz="2400" b="1" dirty="0">
                <a:latin typeface="+mj-lt"/>
              </a:rPr>
              <a:t>Goal: Establish a relationship with someone who inspires, interests you</a:t>
            </a:r>
          </a:p>
          <a:p>
            <a:pPr marL="912813" lvl="1" indent="0">
              <a:buNone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156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876A-1BA1-5347-A0C1-503879AB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Previous Networking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1C16-9166-F043-B334-F6B727DD7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43000"/>
            <a:ext cx="7543800" cy="5105400"/>
          </a:xfrm>
        </p:spPr>
        <p:txBody>
          <a:bodyPr/>
          <a:lstStyle/>
          <a:p>
            <a:r>
              <a:rPr lang="en-US" dirty="0"/>
              <a:t>“I didn’t use </a:t>
            </a:r>
            <a:r>
              <a:rPr lang="en-US" dirty="0" err="1"/>
              <a:t>FaceBook</a:t>
            </a:r>
            <a:r>
              <a:rPr lang="en-US" dirty="0"/>
              <a:t>, LinkedIn”</a:t>
            </a:r>
          </a:p>
          <a:p>
            <a:pPr lvl="1"/>
            <a:r>
              <a:rPr lang="en-US" sz="2000" dirty="0"/>
              <a:t>Only </a:t>
            </a:r>
            <a:r>
              <a:rPr lang="en-US" sz="2000" dirty="0">
                <a:solidFill>
                  <a:srgbClr val="C00000"/>
                </a:solidFill>
              </a:rPr>
              <a:t>my</a:t>
            </a:r>
            <a:r>
              <a:rPr lang="en-US" sz="2000" dirty="0"/>
              <a:t> example in sample rubric Dr. Quinn</a:t>
            </a:r>
          </a:p>
          <a:p>
            <a:pPr lvl="1"/>
            <a:r>
              <a:rPr lang="en-US" dirty="0"/>
              <a:t>Absolutely, use </a:t>
            </a:r>
            <a:r>
              <a:rPr lang="en-US" b="1" u="sng" dirty="0"/>
              <a:t>all</a:t>
            </a:r>
            <a:r>
              <a:rPr lang="en-US" dirty="0"/>
              <a:t> your resources!</a:t>
            </a:r>
          </a:p>
          <a:p>
            <a:r>
              <a:rPr lang="en-US" dirty="0">
                <a:solidFill>
                  <a:srgbClr val="C00000"/>
                </a:solidFill>
              </a:rPr>
              <a:t>Beware of fabrications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“Couldn’t find her on Google.” 	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Be advised: I look up stuff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Sometimes I contact a networking target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“Against company policy to provide address.”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Turning social event, meet-up or job interview into networking exercise. </a:t>
            </a:r>
          </a:p>
          <a:p>
            <a:pPr marL="457200" lvl="1" indent="0">
              <a:buNone/>
            </a:pPr>
            <a:r>
              <a:rPr lang="en-US" dirty="0"/>
              <a:t>Date stamp is evidence of procrastination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C97E6-E76D-894A-AA5B-B3448E0D2CD1}"/>
              </a:ext>
            </a:extLst>
          </p:cNvPr>
          <p:cNvSpPr/>
          <p:nvPr/>
        </p:nvSpPr>
        <p:spPr>
          <a:xfrm rot="11612992">
            <a:off x="3362008" y="4650985"/>
            <a:ext cx="4193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156BD-369B-0944-987C-753C44975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295400"/>
            <a:ext cx="1734273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35051-EE77-8140-92C4-D229A705A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94" y="2654604"/>
            <a:ext cx="1687779" cy="12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4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860E-DD7C-D74F-BBDB-C3258765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6200"/>
            <a:ext cx="7543800" cy="9144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66CC"/>
                </a:solidFill>
                <a:cs typeface="Calibri" charset="0"/>
              </a:rPr>
              <a:t>Networking exercise 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8FE5-81D2-3D43-B0F9-043D040D2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38200"/>
            <a:ext cx="7543800" cy="5287963"/>
          </a:xfrm>
        </p:spPr>
        <p:txBody>
          <a:bodyPr/>
          <a:lstStyle/>
          <a:p>
            <a:r>
              <a:rPr lang="en-US" sz="2400" dirty="0"/>
              <a:t>Who do you want to meet?</a:t>
            </a:r>
          </a:p>
          <a:p>
            <a:r>
              <a:rPr lang="en-US" sz="2400" dirty="0"/>
              <a:t>Why?</a:t>
            </a:r>
          </a:p>
          <a:p>
            <a:r>
              <a:rPr lang="en-US" sz="2400" dirty="0"/>
              <a:t>Bottom line results</a:t>
            </a:r>
          </a:p>
          <a:p>
            <a:pPr lvl="1"/>
            <a:r>
              <a:rPr lang="en-US" sz="2200" dirty="0"/>
              <a:t>In-person interview, Zoom (if pre-approved) </a:t>
            </a:r>
          </a:p>
          <a:p>
            <a:pPr lvl="1"/>
            <a:r>
              <a:rPr lang="en-US" sz="2200" dirty="0"/>
              <a:t>Date, time, place</a:t>
            </a:r>
          </a:p>
          <a:p>
            <a:pPr lvl="1"/>
            <a:r>
              <a:rPr lang="en-US" sz="2400" dirty="0"/>
              <a:t>How long did conversation last?</a:t>
            </a:r>
          </a:p>
          <a:p>
            <a:r>
              <a:rPr lang="en-US" sz="2400" dirty="0"/>
              <a:t>Description of your journey. Especially the obstacles you overcame. Did you have to pivot? Rely on e-mail?</a:t>
            </a:r>
          </a:p>
          <a:p>
            <a:r>
              <a:rPr lang="en-US" sz="2400" dirty="0"/>
              <a:t>What did you discuss with your networking target?</a:t>
            </a:r>
          </a:p>
          <a:p>
            <a:r>
              <a:rPr lang="en-US" sz="2400" dirty="0"/>
              <a:t>What did you discover? Learn?</a:t>
            </a:r>
          </a:p>
          <a:p>
            <a:r>
              <a:rPr lang="en-US" sz="2400" dirty="0"/>
              <a:t>Any next steps planned?</a:t>
            </a:r>
          </a:p>
          <a:p>
            <a:r>
              <a:rPr lang="en-US" sz="2400" dirty="0"/>
              <a:t>Photo evidence – screen shot of you and your target</a:t>
            </a:r>
          </a:p>
          <a:p>
            <a:r>
              <a:rPr lang="en-US" sz="2400" dirty="0"/>
              <a:t>Photo evidence – screen shot of your thank you note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164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7CD6-DCF3-8143-BFB7-CDC0B3422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7543800" cy="990600"/>
          </a:xfrm>
        </p:spPr>
        <p:txBody>
          <a:bodyPr/>
          <a:lstStyle/>
          <a:p>
            <a:pPr algn="ctr"/>
            <a:r>
              <a:rPr lang="en-US" sz="3200" dirty="0"/>
              <a:t>Previous Networking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9B40-6EEE-9241-AC99-12531306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990600"/>
            <a:ext cx="7543800" cy="5927558"/>
          </a:xfrm>
        </p:spPr>
        <p:txBody>
          <a:bodyPr/>
          <a:lstStyle/>
          <a:p>
            <a:r>
              <a:rPr lang="en-US" dirty="0"/>
              <a:t>Eyeball-eyeball conversation required</a:t>
            </a:r>
          </a:p>
          <a:p>
            <a:r>
              <a:rPr lang="en-US" dirty="0"/>
              <a:t>“Stretch” out of comfort zone</a:t>
            </a:r>
          </a:p>
          <a:p>
            <a:r>
              <a:rPr lang="en-US" dirty="0"/>
              <a:t>Procrastinate?  Pivot, get help </a:t>
            </a:r>
          </a:p>
          <a:p>
            <a:r>
              <a:rPr lang="en-US" dirty="0"/>
              <a:t>Networking showcase March 13 = CP!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66CC"/>
                </a:solidFill>
              </a:rPr>
              <a:t>Thank you notes</a:t>
            </a:r>
            <a:endParaRPr lang="en-US" b="1" dirty="0">
              <a:solidFill>
                <a:srgbClr val="0066CC"/>
              </a:solidFill>
            </a:endParaRPr>
          </a:p>
          <a:p>
            <a:pPr lvl="1"/>
            <a:r>
              <a:rPr lang="en-US" sz="2800" dirty="0">
                <a:solidFill>
                  <a:srgbClr val="0066CC"/>
                </a:solidFill>
              </a:rPr>
              <a:t>Handwritten</a:t>
            </a:r>
          </a:p>
          <a:p>
            <a:pPr lvl="1"/>
            <a:r>
              <a:rPr lang="en-US" sz="2800" dirty="0">
                <a:solidFill>
                  <a:srgbClr val="0066CC"/>
                </a:solidFill>
              </a:rPr>
              <a:t>Invest in quality notepaper </a:t>
            </a:r>
            <a:r>
              <a:rPr lang="en-US" sz="2400" dirty="0">
                <a:solidFill>
                  <a:srgbClr val="0066CC"/>
                </a:solidFill>
              </a:rPr>
              <a:t>(UCSD bookstore)</a:t>
            </a:r>
            <a:endParaRPr lang="en-US" sz="2800" dirty="0">
              <a:solidFill>
                <a:srgbClr val="0066CC"/>
              </a:solidFill>
            </a:endParaRPr>
          </a:p>
          <a:p>
            <a:pPr lvl="1"/>
            <a:r>
              <a:rPr lang="en-US" sz="2800" dirty="0">
                <a:solidFill>
                  <a:srgbClr val="0066CC"/>
                </a:solidFill>
              </a:rPr>
              <a:t>Evidence of mailing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lvl="1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1DFBC-8EE3-B54F-B5B1-921E735B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00400"/>
            <a:ext cx="2743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8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6DC6-DAF7-1641-A988-6D5A95DC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152400"/>
            <a:ext cx="7543800" cy="914400"/>
          </a:xfrm>
        </p:spPr>
        <p:txBody>
          <a:bodyPr/>
          <a:lstStyle/>
          <a:p>
            <a:pPr algn="ctr"/>
            <a:r>
              <a:rPr lang="en-US" sz="3600" dirty="0"/>
              <a:t>Feedback from Monday,  12 Feb.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FAD76-9CA8-5F4E-AC1B-52EC2788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188" y="533400"/>
            <a:ext cx="8017412" cy="6172200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>
                <a:solidFill>
                  <a:srgbClr val="E21ED9"/>
                </a:solidFill>
              </a:rPr>
              <a:t>+++++++ Heidi Patel </a:t>
            </a:r>
          </a:p>
          <a:p>
            <a:pPr marL="0" indent="0"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insightful guest speaker!</a:t>
            </a:r>
            <a:endParaRPr lang="en-US" sz="20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Heidi is an incredibly smart, inspiring and well-spoken woman.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I like how she engaged her audience to make them think and keep them interested.</a:t>
            </a:r>
            <a:endParaRPr lang="en-US" sz="20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000" b="1" dirty="0"/>
              <a:t>Interesting to know that women will control 2/3 wealth in future!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As a male, Heidi Patel was my favorite guest speaker. Very informative and passionate about her cause.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Presentation really helped me understand how to analyze an investor’s values for impact.</a:t>
            </a:r>
          </a:p>
          <a:p>
            <a:pPr marL="0" indent="0">
              <a:buNone/>
            </a:pPr>
            <a:r>
              <a:rPr lang="en-US" sz="2000" b="1" dirty="0"/>
              <a:t>It’s inspiring to hear from people who love what they do.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She made a real case for Social Entrepreneurship.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Hearing how profitable the impact sector is…that inspires me.</a:t>
            </a:r>
          </a:p>
          <a:p>
            <a:pPr marL="0" indent="0">
              <a:buNone/>
            </a:pPr>
            <a:r>
              <a:rPr lang="en-US" sz="2000" b="1" dirty="0"/>
              <a:t>The impact mapping is a very useful tool to think about personal investments– I think I’ll use this now!</a:t>
            </a:r>
          </a:p>
          <a:p>
            <a:pPr marL="0" indent="0">
              <a:buNone/>
            </a:pP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08E5C-EF21-C84B-8578-9C1E9B132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9600"/>
            <a:ext cx="1638300" cy="12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2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879" y="609600"/>
            <a:ext cx="7543800" cy="6096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n-lt"/>
              </a:rPr>
              <a:t>Networking skills</a:t>
            </a:r>
            <a:br>
              <a:rPr lang="en-US" sz="4400" dirty="0">
                <a:solidFill>
                  <a:srgbClr val="0066CC"/>
                </a:solidFill>
                <a:latin typeface="+mn-lt"/>
              </a:rPr>
            </a:br>
            <a:endParaRPr lang="en-US" sz="4400" dirty="0">
              <a:solidFill>
                <a:srgbClr val="0066CC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879" y="1191883"/>
            <a:ext cx="8387750" cy="4983163"/>
          </a:xfrm>
        </p:spPr>
        <p:txBody>
          <a:bodyPr/>
          <a:lstStyle/>
          <a:p>
            <a:pPr marL="60325" indent="0" algn="ctr" eaLnBrk="1" hangingPunct="1">
              <a:spcAft>
                <a:spcPts val="0"/>
              </a:spcAft>
              <a:buNone/>
              <a:defRPr/>
            </a:pPr>
            <a:r>
              <a:rPr lang="en-US" sz="3500" b="1" dirty="0">
                <a:latin typeface="+mn-lt"/>
              </a:rPr>
              <a:t>A handwritten note </a:t>
            </a:r>
          </a:p>
          <a:p>
            <a:pPr marL="60325" indent="0" algn="ctr" eaLnBrk="1" hangingPunct="1">
              <a:spcAft>
                <a:spcPts val="0"/>
              </a:spcAft>
              <a:buNone/>
              <a:defRPr/>
            </a:pPr>
            <a:r>
              <a:rPr lang="en-US" sz="3500" b="1" dirty="0">
                <a:latin typeface="+mn-lt"/>
              </a:rPr>
              <a:t>can trump all!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18352"/>
            <a:ext cx="4610100" cy="3056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737">
            <a:off x="6375725" y="3181021"/>
            <a:ext cx="1933594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8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0DBA6-1346-D64E-9EF5-E955D9F65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70" y="73701"/>
            <a:ext cx="3097755" cy="3137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53DB5-4493-0D45-BC39-686F4D0CF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50" y="107429"/>
            <a:ext cx="3733800" cy="289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97277-0936-1B4F-8731-5C55D9A85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71" y="2590800"/>
            <a:ext cx="37338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0C69F-07F3-FD4D-97AF-FBB41359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46" y="3038006"/>
            <a:ext cx="3429001" cy="35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953F9-4095-A545-BBA1-204B05165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358608"/>
            <a:ext cx="4362450" cy="3908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291C4-1EA7-1445-8C0F-EEA37B0B2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304800"/>
            <a:ext cx="2768600" cy="234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42966-2A1A-EF48-B80C-08E5F77DA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276600"/>
            <a:ext cx="3124200" cy="327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1EEEA-1964-3C43-BE39-20D870732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30" y="4575174"/>
            <a:ext cx="3251200" cy="15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0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954B-9292-404D-B963-9035D47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Some advice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D0CDE-3E73-C14D-9C66-EE5C59376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76400"/>
            <a:ext cx="2971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79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B78C-A48D-5344-A5C4-3B74463A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Classmates as Resources</a:t>
            </a:r>
            <a:br>
              <a:rPr lang="en-US" sz="3600" dirty="0"/>
            </a:br>
            <a:r>
              <a:rPr lang="en-US" sz="3600" dirty="0"/>
              <a:t>Professors and TA’s as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934DB-7E48-3E49-879B-130E11201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4038600"/>
            <a:ext cx="2971800" cy="2106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1E605-C180-5341-89FE-8F1D8EA80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117694"/>
            <a:ext cx="3124200" cy="2030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C86B6-886E-4D4B-AC93-8796C37F5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752600"/>
            <a:ext cx="3429000" cy="200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7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A081-651C-6A43-BDAC-D0BF35EA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Respecting names makes you memorable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E3754-8109-6F47-9CF2-1CF83E0C5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990600"/>
            <a:ext cx="7543800" cy="5135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Jacob</a:t>
            </a:r>
            <a:r>
              <a:rPr lang="en-US" sz="4000" dirty="0"/>
              <a:t> not </a:t>
            </a:r>
            <a:r>
              <a:rPr lang="en-US" sz="4000" i="1" dirty="0"/>
              <a:t>Jacobs</a:t>
            </a:r>
          </a:p>
          <a:p>
            <a:pPr marL="0" indent="0" algn="ctr">
              <a:buNone/>
            </a:pPr>
            <a:endParaRPr lang="en-US" sz="4000" i="1" dirty="0"/>
          </a:p>
          <a:p>
            <a:pPr marL="0" indent="0" algn="ctr">
              <a:buNone/>
            </a:pPr>
            <a:endParaRPr lang="en-US" sz="4000" i="1" dirty="0"/>
          </a:p>
          <a:p>
            <a:pPr marL="0" indent="0" algn="ctr">
              <a:buNone/>
            </a:pPr>
            <a:endParaRPr lang="en-US" sz="4000" i="1" dirty="0"/>
          </a:p>
          <a:p>
            <a:pPr marL="0" indent="0" algn="ctr">
              <a:buNone/>
            </a:pPr>
            <a:endParaRPr lang="en-US" sz="4000" i="1" dirty="0"/>
          </a:p>
          <a:p>
            <a:pPr marL="857250" lvl="2" indent="0">
              <a:buNone/>
            </a:pPr>
            <a:r>
              <a:rPr lang="en-US" sz="4800" b="1" dirty="0">
                <a:solidFill>
                  <a:srgbClr val="00B050"/>
                </a:solidFill>
              </a:rPr>
              <a:t>  Me			 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4A3AC-EDB7-E242-9253-2ED263BFF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209800"/>
            <a:ext cx="3048000" cy="2415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BD9EE-EC2A-1E4C-8704-A58102030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68" y="2209800"/>
            <a:ext cx="2876550" cy="241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60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5F00-A3F4-0F42-A5DE-C99B3326C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pPr algn="ctr"/>
            <a:r>
              <a:rPr lang="en-US" sz="3600" dirty="0"/>
              <a:t>I want to respect your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D4E0-53AA-8A4A-A347-44B945FB5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990600"/>
            <a:ext cx="7543800" cy="5135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/>
              <a:t>“I know you are very busy” </a:t>
            </a:r>
            <a:r>
              <a:rPr lang="en-US" sz="3200" dirty="0"/>
              <a:t>=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red flag </a:t>
            </a:r>
            <a:r>
              <a:rPr lang="en-US" dirty="0"/>
              <a:t>for your own comfort zone. </a:t>
            </a:r>
          </a:p>
          <a:p>
            <a:pPr marL="0" indent="0" algn="ctr">
              <a:buNone/>
            </a:pPr>
            <a:r>
              <a:rPr lang="en-US" sz="3600" b="1" u="sng" dirty="0">
                <a:solidFill>
                  <a:srgbClr val="7030A0"/>
                </a:solidFill>
              </a:rPr>
              <a:t>Lose that from your vocabulary!</a:t>
            </a:r>
          </a:p>
          <a:p>
            <a:pPr marL="0" indent="0">
              <a:buNone/>
            </a:pPr>
            <a:r>
              <a:rPr lang="en-US" dirty="0"/>
              <a:t>Instead, say "I want to respect your time." </a:t>
            </a:r>
            <a:r>
              <a:rPr lang="en-US" sz="1200" dirty="0">
                <a:solidFill>
                  <a:srgbClr val="00B050"/>
                </a:solidFill>
              </a:rPr>
              <a:t>contract</a:t>
            </a:r>
          </a:p>
          <a:p>
            <a:pPr marL="0" indent="0" algn="ctr">
              <a:buNone/>
            </a:pPr>
            <a:r>
              <a:rPr lang="en-US" dirty="0"/>
              <a:t>Be confident that </a:t>
            </a:r>
            <a:r>
              <a:rPr lang="en-US" b="1" dirty="0"/>
              <a:t>YOU</a:t>
            </a:r>
            <a:r>
              <a:rPr lang="en-US" dirty="0"/>
              <a:t> are worth their time. </a:t>
            </a:r>
          </a:p>
          <a:p>
            <a:pPr marL="0" indent="0" algn="ctr">
              <a:buNone/>
            </a:pPr>
            <a:r>
              <a:rPr lang="en-US" dirty="0"/>
              <a:t>"I know you are busy" makes it too easy for someone to dismiss you. 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8D155-A046-B747-A5A8-534DBA17D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29200"/>
            <a:ext cx="3657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2B03-7017-4948-9A22-8CC2E048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685800"/>
          </a:xfrm>
        </p:spPr>
        <p:txBody>
          <a:bodyPr/>
          <a:lstStyle/>
          <a:p>
            <a:pPr algn="ctr"/>
            <a:r>
              <a:rPr lang="en-US" sz="4400" dirty="0"/>
              <a:t>Writing style tips</a:t>
            </a:r>
            <a:br>
              <a:rPr lang="en-US" dirty="0"/>
            </a:br>
            <a:r>
              <a:rPr lang="en-US" dirty="0"/>
              <a:t>Minimize personal pronouns, sincerely compliment, respect their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4CFBB-E4E4-BE4A-B391-F50D50FB6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1828800"/>
            <a:ext cx="3848100" cy="4297363"/>
          </a:xfrm>
        </p:spPr>
        <p:txBody>
          <a:bodyPr/>
          <a:lstStyle/>
          <a:p>
            <a:r>
              <a:rPr lang="en-US" sz="1800" b="1" dirty="0">
                <a:solidFill>
                  <a:srgbClr val="C00000"/>
                </a:solidFill>
              </a:rPr>
              <a:t>I'm</a:t>
            </a:r>
            <a:r>
              <a:rPr lang="en-US" sz="1800" dirty="0"/>
              <a:t> a student at UCSD, and </a:t>
            </a:r>
            <a:r>
              <a:rPr lang="en-US" sz="1800" b="1" dirty="0">
                <a:solidFill>
                  <a:srgbClr val="C00000"/>
                </a:solidFill>
              </a:rPr>
              <a:t>I</a:t>
            </a:r>
            <a:r>
              <a:rPr lang="en-US" sz="1800" dirty="0"/>
              <a:t> have a course project that involves interviewing someone who </a:t>
            </a:r>
            <a:r>
              <a:rPr lang="en-US" sz="1800" b="1" dirty="0">
                <a:solidFill>
                  <a:srgbClr val="C00000"/>
                </a:solidFill>
              </a:rPr>
              <a:t>I</a:t>
            </a:r>
            <a:br>
              <a:rPr lang="en-US" sz="1800" dirty="0"/>
            </a:br>
            <a:r>
              <a:rPr lang="en-US" sz="1800" dirty="0"/>
              <a:t>consider interesting/inspirational.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C00000"/>
                </a:solidFill>
              </a:rPr>
              <a:t>I</a:t>
            </a:r>
            <a:r>
              <a:rPr lang="en-US" sz="1800" dirty="0"/>
              <a:t> wanted to reach out to </a:t>
            </a:r>
            <a:r>
              <a:rPr lang="en-US" sz="1800" b="1" dirty="0">
                <a:solidFill>
                  <a:srgbClr val="00B050"/>
                </a:solidFill>
              </a:rPr>
              <a:t>you</a:t>
            </a:r>
            <a:r>
              <a:rPr lang="en-US" sz="1800" dirty="0"/>
              <a:t> because </a:t>
            </a:r>
            <a:r>
              <a:rPr lang="en-US" sz="1800" b="1" dirty="0">
                <a:solidFill>
                  <a:srgbClr val="C00000"/>
                </a:solidFill>
              </a:rPr>
              <a:t>I</a:t>
            </a:r>
            <a:r>
              <a:rPr lang="en-US" sz="1800" b="1" dirty="0"/>
              <a:t> </a:t>
            </a:r>
            <a:r>
              <a:rPr lang="en-US" sz="1800" dirty="0"/>
              <a:t>really loved the</a:t>
            </a:r>
            <a:br>
              <a:rPr lang="en-US" sz="1800" dirty="0"/>
            </a:br>
            <a:r>
              <a:rPr lang="en-US" sz="1800" dirty="0"/>
              <a:t>atmosphere </a:t>
            </a:r>
            <a:r>
              <a:rPr lang="en-US" sz="1800" b="1" dirty="0">
                <a:solidFill>
                  <a:srgbClr val="00B050"/>
                </a:solidFill>
              </a:rPr>
              <a:t>you</a:t>
            </a:r>
            <a:r>
              <a:rPr lang="en-US" sz="1800" dirty="0"/>
              <a:t> cultivated for </a:t>
            </a:r>
            <a:r>
              <a:rPr lang="en-US" sz="1800" dirty="0" err="1"/>
              <a:t>xxxx</a:t>
            </a:r>
            <a:r>
              <a:rPr lang="en-US" sz="1800" dirty="0"/>
              <a:t>. </a:t>
            </a:r>
            <a:r>
              <a:rPr lang="en-US" sz="1800" b="1" dirty="0">
                <a:solidFill>
                  <a:srgbClr val="C00000"/>
                </a:solidFill>
              </a:rPr>
              <a:t>I</a:t>
            </a:r>
            <a:r>
              <a:rPr lang="en-US" sz="1800" dirty="0"/>
              <a:t> know </a:t>
            </a:r>
            <a:r>
              <a:rPr lang="en-US" sz="2400" u="sng" dirty="0">
                <a:solidFill>
                  <a:srgbClr val="FF0000"/>
                </a:solidFill>
              </a:rPr>
              <a:t>you're probably very busy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1800" dirty="0"/>
              <a:t> but just a quick call would be huge for </a:t>
            </a:r>
            <a:r>
              <a:rPr lang="en-US" sz="1800" b="1" dirty="0">
                <a:solidFill>
                  <a:srgbClr val="FF0000"/>
                </a:solidFill>
              </a:rPr>
              <a:t>me</a:t>
            </a:r>
            <a:r>
              <a:rPr lang="en-US" sz="1800" dirty="0"/>
              <a:t>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E79BD-FBFD-1B4D-B784-83A23A379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1100" y="1828800"/>
            <a:ext cx="3695700" cy="4297363"/>
          </a:xfrm>
        </p:spPr>
        <p:txBody>
          <a:bodyPr/>
          <a:lstStyle/>
          <a:p>
            <a:r>
              <a:rPr lang="en-US" sz="1800" dirty="0"/>
              <a:t>Thank </a:t>
            </a:r>
            <a:r>
              <a:rPr lang="en-US" sz="1800" b="1" dirty="0">
                <a:solidFill>
                  <a:srgbClr val="00B050"/>
                </a:solidFill>
              </a:rPr>
              <a:t>you</a:t>
            </a:r>
            <a:r>
              <a:rPr lang="en-US" sz="1800" dirty="0"/>
              <a:t> for cultivating positive</a:t>
            </a:r>
            <a:br>
              <a:rPr lang="en-US" sz="1800" dirty="0"/>
            </a:br>
            <a:r>
              <a:rPr lang="en-US" sz="1800" dirty="0"/>
              <a:t>change through mental health awareness. As a global health major at UC San Diego, </a:t>
            </a:r>
            <a:r>
              <a:rPr lang="en-US" sz="1800" b="1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 find </a:t>
            </a:r>
            <a:r>
              <a:rPr lang="en-US" sz="1800" b="1" dirty="0">
                <a:solidFill>
                  <a:srgbClr val="00B050"/>
                </a:solidFill>
              </a:rPr>
              <a:t>your</a:t>
            </a:r>
            <a:r>
              <a:rPr lang="en-US" sz="1800" dirty="0"/>
              <a:t> work at XXXXX highly interesting and inspirational. It would be a great honor to learn more from </a:t>
            </a:r>
            <a:r>
              <a:rPr lang="en-US" sz="1800" b="1" dirty="0">
                <a:solidFill>
                  <a:srgbClr val="00B050"/>
                </a:solidFill>
              </a:rPr>
              <a:t>you</a:t>
            </a:r>
            <a:r>
              <a:rPr lang="en-US" sz="1800" dirty="0"/>
              <a:t> and write about XXXX in </a:t>
            </a:r>
            <a:r>
              <a:rPr lang="en-US" sz="1800" b="1" dirty="0">
                <a:solidFill>
                  <a:srgbClr val="FF0000"/>
                </a:solidFill>
              </a:rPr>
              <a:t>my</a:t>
            </a:r>
            <a:r>
              <a:rPr lang="en-US" sz="1800" dirty="0"/>
              <a:t> senior thesis-term paper.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I </a:t>
            </a:r>
            <a:r>
              <a:rPr lang="en-US" sz="1800" dirty="0">
                <a:solidFill>
                  <a:schemeClr val="accent4"/>
                </a:solidFill>
              </a:rPr>
              <a:t>will respect your time. </a:t>
            </a:r>
            <a:r>
              <a:rPr lang="en-US" sz="1800" dirty="0"/>
              <a:t>Would </a:t>
            </a:r>
            <a:r>
              <a:rPr lang="en-US" sz="1800" b="1" dirty="0">
                <a:solidFill>
                  <a:srgbClr val="00B050"/>
                </a:solidFill>
              </a:rPr>
              <a:t>you</a:t>
            </a:r>
            <a:r>
              <a:rPr lang="en-US" sz="1800" dirty="0"/>
              <a:t> consider a 20-minute office visit, at </a:t>
            </a:r>
            <a:r>
              <a:rPr lang="en-US" sz="1800" b="1" dirty="0">
                <a:solidFill>
                  <a:srgbClr val="00B050"/>
                </a:solidFill>
              </a:rPr>
              <a:t>your</a:t>
            </a:r>
            <a:r>
              <a:rPr lang="en-US" sz="1800" dirty="0"/>
              <a:t> convenience, sometime (suggest date)? Thank </a:t>
            </a:r>
            <a:r>
              <a:rPr lang="en-US" sz="1800" b="1" dirty="0">
                <a:solidFill>
                  <a:srgbClr val="00B050"/>
                </a:solidFill>
              </a:rPr>
              <a:t>you</a:t>
            </a:r>
            <a:r>
              <a:rPr lang="en-US" sz="1800" dirty="0"/>
              <a:t> for </a:t>
            </a:r>
            <a:r>
              <a:rPr lang="en-US" sz="1800" b="1" dirty="0">
                <a:solidFill>
                  <a:srgbClr val="00B050"/>
                </a:solidFill>
              </a:rPr>
              <a:t>your</a:t>
            </a:r>
            <a:r>
              <a:rPr lang="en-US" sz="1800" dirty="0"/>
              <a:t> consideration.</a:t>
            </a:r>
          </a:p>
          <a:p>
            <a:pPr marL="0" indent="0">
              <a:buNone/>
            </a:pPr>
            <a:r>
              <a:rPr lang="en-US" sz="1800" dirty="0"/>
              <a:t>	-Name, contact info, </a:t>
            </a:r>
            <a:r>
              <a:rPr lang="en-US" sz="1800" b="1" dirty="0">
                <a:solidFill>
                  <a:srgbClr val="0070C0"/>
                </a:solidFill>
              </a:rPr>
              <a:t>photo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4929D-136F-DB4F-959D-FFB71D9DE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135563"/>
            <a:ext cx="2057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4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91E1-F099-1A48-840E-BC199A0C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Purpose Beyond Profit </a:t>
            </a:r>
            <a:br>
              <a:rPr lang="en-US" sz="4000" dirty="0"/>
            </a:br>
            <a:r>
              <a:rPr lang="en-US" sz="4000" dirty="0"/>
              <a:t>2 case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5D02C-1D85-D745-A56B-C6131F0D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52600"/>
            <a:ext cx="7543800" cy="43735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FE1CC-EB78-3A48-8010-0ABFC2934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752600"/>
            <a:ext cx="4155794" cy="3733800"/>
          </a:xfrm>
          <a:prstGeom prst="rect">
            <a:avLst/>
          </a:prstGeom>
        </p:spPr>
      </p:pic>
      <p:pic>
        <p:nvPicPr>
          <p:cNvPr id="5" name="Picture 2" descr="C:\Users\Jo Dee\AppData\Local\Microsoft\Windows\INetCache\IE\DVC0TPDN\toms_logo[1].jpg">
            <a:extLst>
              <a:ext uri="{FF2B5EF4-FFF2-40B4-BE49-F238E27FC236}">
                <a16:creationId xmlns:a16="http://schemas.microsoft.com/office/drawing/2014/main" id="{57A51CA9-6184-004E-9A67-BEC989404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1752600"/>
            <a:ext cx="388234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927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693444"/>
          </a:xfrm>
        </p:spPr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Jo Dee\AppData\Local\Microsoft\Windows\INetCache\IE\XYJKDS53\Goodwill_Industries_Logo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152400"/>
            <a:ext cx="62484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76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CEFC-B5A6-2C48-8B73-3DEFA2CB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543800" cy="7620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AB7942"/>
                </a:solidFill>
              </a:rPr>
              <a:t>Brown Bag </a:t>
            </a:r>
            <a:r>
              <a:rPr lang="en-US" sz="2800" dirty="0"/>
              <a:t>participation… a new record!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3FBCF-F7A1-6040-B89F-EF97E345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D5574-1825-2D4F-B23F-F82B51C7A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8153400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26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Jo Dee\AppData\Local\Microsoft\Windows\INetCache\IE\VXNQ7PHB\GoodwillYouthEmploye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304800"/>
            <a:ext cx="7543800" cy="60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52600" y="1676400"/>
            <a:ext cx="156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19400" y="609600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Goodwill gives people jobs</a:t>
            </a:r>
          </a:p>
        </p:txBody>
      </p:sp>
    </p:spTree>
    <p:extLst>
      <p:ext uri="{BB962C8B-B14F-4D97-AF65-F5344CB8AC3E}">
        <p14:creationId xmlns:p14="http://schemas.microsoft.com/office/powerpoint/2010/main" val="565009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466850"/>
            <a:ext cx="8077200" cy="4857750"/>
          </a:xfrm>
        </p:spPr>
        <p:txBody>
          <a:bodyPr/>
          <a:lstStyle/>
          <a:p>
            <a:r>
              <a:rPr lang="en-US" sz="3200" b="1" dirty="0"/>
              <a:t>Founded by Methodist Minister Rev. Helms</a:t>
            </a:r>
          </a:p>
          <a:p>
            <a:r>
              <a:rPr lang="en-US" sz="3200" b="1" dirty="0"/>
              <a:t>Boston 1902</a:t>
            </a:r>
          </a:p>
          <a:p>
            <a:r>
              <a:rPr lang="en-US" sz="3200" b="1" dirty="0"/>
              <a:t>Proud European immigrants didn’t want handouts; they wanted to work</a:t>
            </a:r>
          </a:p>
          <a:p>
            <a:r>
              <a:rPr lang="en-US" sz="3200" b="1" dirty="0"/>
              <a:t>Early recycling model</a:t>
            </a:r>
          </a:p>
          <a:p>
            <a:r>
              <a:rPr lang="en-US" sz="3200" b="1" dirty="0"/>
              <a:t>Sheltered workshops</a:t>
            </a:r>
          </a:p>
          <a:p>
            <a:r>
              <a:rPr lang="en-US" sz="3200" b="1" dirty="0"/>
              <a:t>Now 4,245 Goodwill stores</a:t>
            </a:r>
          </a:p>
          <a:p>
            <a:r>
              <a:rPr lang="en-US" sz="3200" b="1" dirty="0"/>
              <a:t>“Magic of Work” gives purpose to life</a:t>
            </a:r>
          </a:p>
          <a:p>
            <a:endParaRPr lang="en-US" sz="3200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1314450"/>
          </a:xfrm>
        </p:spPr>
        <p:txBody>
          <a:bodyPr/>
          <a:lstStyle/>
          <a:p>
            <a:pPr algn="ctr"/>
            <a:r>
              <a:rPr lang="en-US" sz="4400" dirty="0"/>
              <a:t>Goodwill Industries</a:t>
            </a:r>
            <a:br>
              <a:rPr lang="en-US" sz="4400" dirty="0"/>
            </a:br>
            <a:r>
              <a:rPr lang="en-US" sz="2800" dirty="0"/>
              <a:t>501(c)(3)</a:t>
            </a:r>
          </a:p>
        </p:txBody>
      </p:sp>
      <p:pic>
        <p:nvPicPr>
          <p:cNvPr id="8195" name="Picture 3" descr="C:\Users\Jo Dee\AppData\Local\Microsoft\Windows\INetCache\IE\DVC0TPDN\NetLeaseGoodwillStoreForSale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5725"/>
            <a:ext cx="2631897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25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6705600" y="-5181600"/>
            <a:ext cx="25158579" cy="14822304"/>
          </a:xfrm>
        </p:spPr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3" name="Picture 3" descr="C:\Users\Jo Dee\AppData\Local\Microsoft\Windows\INetCache\IE\DVC0TPDN\image-20150423-25563-3nvv5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4078288" cy="31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Jo Dee\AppData\Local\Microsoft\Windows\INetCache\IE\TQOTD0Z1\detention_jail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2041256"/>
            <a:ext cx="3200400" cy="20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68900" y="4190731"/>
            <a:ext cx="3975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Barriers to </a:t>
            </a:r>
          </a:p>
          <a:p>
            <a:r>
              <a:rPr lang="en-US" sz="4800" b="1" dirty="0"/>
              <a:t>employment</a:t>
            </a:r>
          </a:p>
        </p:txBody>
      </p:sp>
      <p:pic>
        <p:nvPicPr>
          <p:cNvPr id="10245" name="Picture 5" descr="C:\Users\Jo Dee\AppData\Local\Microsoft\Windows\INetCache\IE\DVC0TPDN\440967632_9bc1703095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4151312" cy="267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56250" y="228600"/>
            <a:ext cx="3435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“I was a beautiful chick and now I’m old… </a:t>
            </a:r>
          </a:p>
          <a:p>
            <a:r>
              <a:rPr lang="en-US" b="1" i="1" dirty="0">
                <a:solidFill>
                  <a:srgbClr val="C00000"/>
                </a:solidFill>
              </a:rPr>
              <a:t>no one wants me.”</a:t>
            </a:r>
          </a:p>
        </p:txBody>
      </p:sp>
    </p:spTree>
    <p:extLst>
      <p:ext uri="{BB962C8B-B14F-4D97-AF65-F5344CB8AC3E}">
        <p14:creationId xmlns:p14="http://schemas.microsoft.com/office/powerpoint/2010/main" val="1909692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0"/>
            <a:ext cx="7543800" cy="838200"/>
          </a:xfrm>
        </p:spPr>
        <p:txBody>
          <a:bodyPr/>
          <a:lstStyle/>
          <a:p>
            <a:pPr algn="ctr"/>
            <a:r>
              <a:rPr lang="en-US" sz="4800" dirty="0"/>
              <a:t>Goodwill Industries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838200"/>
            <a:ext cx="8077200" cy="5486400"/>
          </a:xfrm>
        </p:spPr>
        <p:txBody>
          <a:bodyPr/>
          <a:lstStyle/>
          <a:p>
            <a:r>
              <a:rPr lang="en-US" dirty="0"/>
              <a:t>94% revenue is sale of used goods</a:t>
            </a:r>
          </a:p>
          <a:p>
            <a:r>
              <a:rPr lang="en-US" dirty="0"/>
              <a:t>No fundraising</a:t>
            </a:r>
          </a:p>
          <a:p>
            <a:r>
              <a:rPr lang="en-US" dirty="0"/>
              <a:t>Revenue: $7.4 </a:t>
            </a:r>
            <a:r>
              <a:rPr lang="en-US" b="1" dirty="0"/>
              <a:t>B</a:t>
            </a:r>
            <a:r>
              <a:rPr lang="en-US" dirty="0"/>
              <a:t>illion </a:t>
            </a:r>
            <a:r>
              <a:rPr lang="en-US" sz="1800" dirty="0"/>
              <a:t>(2022)</a:t>
            </a:r>
          </a:p>
          <a:p>
            <a:r>
              <a:rPr lang="en-US" dirty="0"/>
              <a:t>Local Goodwill = $62 M </a:t>
            </a:r>
            <a:r>
              <a:rPr lang="en-US" sz="1100" dirty="0"/>
              <a:t>(Evergreen Seattle $113 M)</a:t>
            </a:r>
          </a:p>
          <a:p>
            <a:r>
              <a:rPr lang="en-US" dirty="0"/>
              <a:t>Minimum wage issues</a:t>
            </a:r>
          </a:p>
          <a:p>
            <a:r>
              <a:rPr lang="en-US" dirty="0"/>
              <a:t>Labor and space intensive</a:t>
            </a:r>
          </a:p>
          <a:p>
            <a:r>
              <a:rPr lang="en-US" dirty="0"/>
              <a:t>Culture of Goodwill: “This is my family”</a:t>
            </a:r>
          </a:p>
          <a:p>
            <a:r>
              <a:rPr lang="en-US" sz="2400" dirty="0"/>
              <a:t>Marketing: “Goodwill is the NORDSTROM of Thrift stores”</a:t>
            </a:r>
          </a:p>
          <a:p>
            <a:r>
              <a:rPr lang="en-US" dirty="0"/>
              <a:t>Competition for Goodwill is FOR PROFIT Thrifts</a:t>
            </a:r>
          </a:p>
          <a:p>
            <a:pPr lvl="1"/>
            <a:r>
              <a:rPr lang="en-US" sz="2400" dirty="0"/>
              <a:t>Value Village, Savers</a:t>
            </a:r>
          </a:p>
          <a:p>
            <a:pPr lvl="1"/>
            <a:r>
              <a:rPr lang="en-US" sz="2400" dirty="0"/>
              <a:t>Misleading claims create impression they are charities</a:t>
            </a:r>
            <a:endParaRPr lang="en-US" dirty="0"/>
          </a:p>
          <a:p>
            <a:r>
              <a:rPr lang="en-US" dirty="0"/>
              <a:t>Do your research before you donate!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C:\Users\Jo Dee\AppData\Local\Microsoft\Windows\INetCache\IE\XYJKDS53\logo_goodwill[1].jpg">
            <a:extLst>
              <a:ext uri="{FF2B5EF4-FFF2-40B4-BE49-F238E27FC236}">
                <a16:creationId xmlns:a16="http://schemas.microsoft.com/office/drawing/2014/main" id="{61265044-93CF-E342-83AB-31B62C825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400"/>
            <a:ext cx="23088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88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4937" y="228600"/>
            <a:ext cx="7543800" cy="16764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Take the item from the Wealthy…</a:t>
            </a:r>
          </a:p>
        </p:txBody>
      </p:sp>
      <p:pic>
        <p:nvPicPr>
          <p:cNvPr id="6146" name="Picture 2" descr="C:\Users\Jo Dee\AppData\Local\Microsoft\Windows\INetCache\IE\XYJKDS53\poor-rich-differences10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6934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135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1676400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Employ the Poor…</a:t>
            </a:r>
          </a:p>
        </p:txBody>
      </p:sp>
      <p:pic>
        <p:nvPicPr>
          <p:cNvPr id="5125" name="Picture 5" descr="C:\Users\Jo Dee\AppData\Local\Microsoft\Windows\INetCache\IE\DVC0TPDN\people_working_in_warehouse_42-19942053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7162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032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1676400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Sell it to the Middle Class</a:t>
            </a:r>
          </a:p>
        </p:txBody>
      </p:sp>
      <p:pic>
        <p:nvPicPr>
          <p:cNvPr id="7172" name="Picture 4" descr="C:\Users\Jo Dee\AppData\Local\Microsoft\Windows\INetCache\IE\XYJKDS53\20111129_glitter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65532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701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9467-53A2-D749-B046-2DF5D137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Drawing for Girl Scout Cookies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F5A47-7C42-7648-8D7C-F988AC4FE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6096000" cy="4267200"/>
          </a:xfrm>
        </p:spPr>
      </p:pic>
    </p:spTree>
    <p:extLst>
      <p:ext uri="{BB962C8B-B14F-4D97-AF65-F5344CB8AC3E}">
        <p14:creationId xmlns:p14="http://schemas.microsoft.com/office/powerpoint/2010/main" val="3240359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BED8-B31A-964A-A9F4-73C4258C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No class Monday, February 19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EE81-52CF-2E4D-AFF3-9DF7EEB0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38200"/>
            <a:ext cx="7543800" cy="5287963"/>
          </a:xfrm>
        </p:spPr>
        <p:txBody>
          <a:bodyPr/>
          <a:lstStyle/>
          <a:p>
            <a:r>
              <a:rPr lang="en-US" dirty="0"/>
              <a:t>Quiz #3 due 11 am Wednesday, 21 Feb.</a:t>
            </a:r>
          </a:p>
          <a:p>
            <a:pPr marL="0" indent="0">
              <a:buNone/>
            </a:pPr>
            <a:r>
              <a:rPr lang="en-US" sz="3200" b="1" i="1" dirty="0">
                <a:solidFill>
                  <a:srgbClr val="C00000"/>
                </a:solidFill>
              </a:rPr>
              <a:t>Happy Valentine’s Day!</a:t>
            </a:r>
          </a:p>
          <a:p>
            <a:pPr marL="0" indent="0">
              <a:buNone/>
            </a:pPr>
            <a:endParaRPr lang="en-US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4400" b="1" i="1" dirty="0">
                <a:solidFill>
                  <a:srgbClr val="0070C0"/>
                </a:solidFill>
              </a:rPr>
              <a:t>Stay Safe </a:t>
            </a:r>
            <a:r>
              <a:rPr lang="en-US" b="1" i="1" dirty="0">
                <a:solidFill>
                  <a:srgbClr val="0070C0"/>
                </a:solidFill>
              </a:rPr>
              <a:t>this weekend…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C4DB8-A8CD-5E42-B892-0233877DB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50528"/>
            <a:ext cx="1215202" cy="966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20403-15EC-DE40-A5D7-B7A5475C1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650528"/>
            <a:ext cx="1752600" cy="96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16418-B916-9245-A658-77288C313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76600"/>
            <a:ext cx="3433963" cy="358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A333AE-2138-E444-8D3C-F6B4EC26F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15" y="3276600"/>
            <a:ext cx="294873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6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58C0-2600-D346-B83C-218198C2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pPr algn="ctr"/>
            <a:r>
              <a:rPr lang="en-US" sz="4400" dirty="0"/>
              <a:t>ESG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7E03-3A24-874A-BAA2-65D4A61D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90600"/>
            <a:ext cx="7772400" cy="5257800"/>
          </a:xfrm>
        </p:spPr>
        <p:txBody>
          <a:bodyPr/>
          <a:lstStyle/>
          <a:p>
            <a:r>
              <a:rPr lang="en-US" b="1" dirty="0">
                <a:solidFill>
                  <a:srgbClr val="F1250F"/>
                </a:solidFill>
              </a:rPr>
              <a:t>Environmental</a:t>
            </a:r>
          </a:p>
          <a:p>
            <a:r>
              <a:rPr lang="en-US" b="1" dirty="0">
                <a:solidFill>
                  <a:srgbClr val="F1250F"/>
                </a:solidFill>
              </a:rPr>
              <a:t>Social</a:t>
            </a:r>
          </a:p>
          <a:p>
            <a:r>
              <a:rPr lang="en-US" b="1" dirty="0">
                <a:solidFill>
                  <a:srgbClr val="F1250F"/>
                </a:solidFill>
              </a:rPr>
              <a:t>Governance</a:t>
            </a:r>
            <a:r>
              <a:rPr lang="en-US" b="1" dirty="0"/>
              <a:t> </a:t>
            </a:r>
            <a:r>
              <a:rPr lang="en-US" dirty="0"/>
              <a:t>(corporate)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Investing strategies should consider ESG issues. </a:t>
            </a:r>
          </a:p>
          <a:p>
            <a:pPr marL="0" indent="0">
              <a:buNone/>
            </a:pPr>
            <a:r>
              <a:rPr lang="en-US" sz="2400" dirty="0"/>
              <a:t>Used since UN-sponsored report, </a:t>
            </a:r>
            <a:r>
              <a:rPr lang="en-US" sz="2400" i="1" dirty="0"/>
              <a:t>“Who Cares Wins”</a:t>
            </a:r>
            <a:r>
              <a:rPr lang="en-US" sz="2400" dirty="0"/>
              <a:t> (2004). </a:t>
            </a:r>
            <a:r>
              <a:rPr lang="en-US" sz="2400" dirty="0">
                <a:solidFill>
                  <a:srgbClr val="FF0000"/>
                </a:solidFill>
              </a:rPr>
              <a:t>Contrasts with Milton Friedman’s doctrine </a:t>
            </a:r>
            <a:r>
              <a:rPr lang="en-US" sz="2400" i="1" dirty="0">
                <a:solidFill>
                  <a:srgbClr val="FF0000"/>
                </a:solidFill>
              </a:rPr>
              <a:t>“The Social Responsibility of Business is to increase its profits.” </a:t>
            </a:r>
            <a:r>
              <a:rPr lang="en-US" sz="2400" dirty="0">
                <a:solidFill>
                  <a:srgbClr val="FF0000"/>
                </a:solidFill>
              </a:rPr>
              <a:t>(1970)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Stakeholder v. Shareholder Capitalism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04DDA-5CC9-E147-8EE2-38A6BEC0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028700"/>
            <a:ext cx="3048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2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1DF5-21E0-6147-9D38-57F6D9C1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762000"/>
          </a:xfrm>
        </p:spPr>
        <p:txBody>
          <a:bodyPr/>
          <a:lstStyle/>
          <a:p>
            <a:pPr algn="ctr"/>
            <a:br>
              <a:rPr lang="en-US" sz="3200" dirty="0"/>
            </a:br>
            <a:r>
              <a:rPr lang="en-US" sz="4000" dirty="0">
                <a:solidFill>
                  <a:srgbClr val="00B050"/>
                </a:solidFill>
              </a:rPr>
              <a:t>Team leaders: prepare to brief for </a:t>
            </a:r>
            <a:br>
              <a:rPr lang="en-US" sz="4000" dirty="0">
                <a:solidFill>
                  <a:srgbClr val="00B050"/>
                </a:solidFill>
              </a:rPr>
            </a:br>
            <a:r>
              <a:rPr lang="en-US" sz="4000" dirty="0">
                <a:solidFill>
                  <a:srgbClr val="00B050"/>
                </a:solidFill>
              </a:rPr>
              <a:t>Vote on Passion pitches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ECA3-C61F-4F4E-8E36-04D1AAC3B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889918"/>
            <a:ext cx="3505200" cy="3992563"/>
          </a:xfrm>
        </p:spPr>
        <p:txBody>
          <a:bodyPr/>
          <a:lstStyle/>
          <a:p>
            <a:pPr marL="0" indent="0">
              <a:buNone/>
            </a:pPr>
            <a:endParaRPr lang="en-US" sz="3200" b="1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3E407-B476-9942-9C59-70D26B32D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200" y="2133600"/>
            <a:ext cx="6705600" cy="3992562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</a:rPr>
              <a:t>Yoga, Mindfulness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Pets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2060"/>
                </a:solidFill>
              </a:rPr>
              <a:t>Sports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7030A0"/>
                </a:solidFill>
              </a:rPr>
              <a:t>Cooking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D73529"/>
                </a:solidFill>
              </a:rPr>
              <a:t>Food Waste</a:t>
            </a: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21A6C-F367-B242-AE41-0D71FA0C9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49" y="4254922"/>
            <a:ext cx="3505200" cy="21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2510-361E-644B-9E9E-08234BBC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0999"/>
            <a:ext cx="7543800" cy="960437"/>
          </a:xfrm>
        </p:spPr>
        <p:txBody>
          <a:bodyPr/>
          <a:lstStyle/>
          <a:p>
            <a:pPr algn="ctr"/>
            <a:r>
              <a:rPr lang="en-US" sz="3600" dirty="0"/>
              <a:t>Tip: if you haven’t done </a:t>
            </a:r>
            <a:br>
              <a:rPr lang="en-US" sz="3600" dirty="0"/>
            </a:br>
            <a:r>
              <a:rPr lang="en-US" sz="3600" dirty="0"/>
              <a:t>your homework…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BD871-C630-A940-9919-AE4F314B1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52600"/>
            <a:ext cx="75438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1" dirty="0">
                <a:solidFill>
                  <a:srgbClr val="0432FF"/>
                </a:solidFill>
              </a:rPr>
              <a:t>Out of Style: Will Gen Z ever give up its dangerous love of fast fashion?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Sirin Kale, The Guardian: 6 Oct 2021</a:t>
            </a:r>
            <a:endParaRPr lang="en-US" b="1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99551-479B-B545-8474-E2D16A90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733800"/>
            <a:ext cx="38417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9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425F-4103-714D-9ABB-EE219541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(4) Passion pitches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0B548-8D1B-B94D-A108-F3C832D6B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Global warming</a:t>
            </a:r>
          </a:p>
          <a:p>
            <a:pPr algn="ctr"/>
            <a:r>
              <a:rPr lang="en-US" dirty="0"/>
              <a:t>Education</a:t>
            </a:r>
          </a:p>
          <a:p>
            <a:pPr algn="ctr"/>
            <a:r>
              <a:rPr lang="en-US" dirty="0"/>
              <a:t>Music Art Dance</a:t>
            </a:r>
          </a:p>
          <a:p>
            <a:pPr algn="ctr"/>
            <a:r>
              <a:rPr lang="en-US" dirty="0"/>
              <a:t>Fast Fashion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ABFB3-A5F8-AD46-9E9E-16F86F68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3499674"/>
            <a:ext cx="5943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6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1DF5-21E0-6147-9D38-57F6D9C1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Vote on passion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ECA3-C61F-4F4E-8E36-04D1AAC3B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1371600"/>
            <a:ext cx="3505200" cy="4754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Yoga: </a:t>
            </a:r>
            <a:r>
              <a:rPr lang="en-US" sz="1800" b="1" dirty="0">
                <a:solidFill>
                  <a:srgbClr val="7030A0"/>
                </a:solidFill>
              </a:rPr>
              <a:t>Health and Well-Being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9300"/>
                </a:solidFill>
              </a:rPr>
              <a:t>Food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AB7942"/>
                </a:solidFill>
              </a:rPr>
              <a:t>Fast Fashion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Pets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64C9D"/>
                </a:solidFill>
              </a:rPr>
              <a:t>Music, Dance, Arts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3E407-B476-9942-9C59-70D26B32D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6782" y="1371600"/>
            <a:ext cx="4038600" cy="475456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Global Warming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Education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D64C9D"/>
                </a:solidFill>
              </a:rPr>
              <a:t>Sports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Cooking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21A6C-F367-B242-AE41-0D71FA0C9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62400"/>
            <a:ext cx="3505200" cy="21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9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058B-EDA7-CF45-8C07-5C88BF6C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6200"/>
            <a:ext cx="7543800" cy="1219200"/>
          </a:xfrm>
        </p:spPr>
        <p:txBody>
          <a:bodyPr/>
          <a:lstStyle/>
          <a:p>
            <a:pPr algn="ctr"/>
            <a:r>
              <a:rPr lang="en-US" dirty="0"/>
              <a:t>Video in lieu of final exam. </a:t>
            </a:r>
            <a:br>
              <a:rPr lang="en-US" dirty="0"/>
            </a:br>
            <a:r>
              <a:rPr lang="en-US" dirty="0"/>
              <a:t>due Sunday, March 3</a:t>
            </a:r>
            <a:br>
              <a:rPr lang="en-US" dirty="0"/>
            </a:br>
            <a:r>
              <a:rPr lang="en-US" sz="1800" dirty="0">
                <a:solidFill>
                  <a:srgbClr val="FF0000"/>
                </a:solidFill>
              </a:rPr>
              <a:t>if you miss the deadline, you take the comprehensive final exam on March 13</a:t>
            </a:r>
            <a:endParaRPr lang="en-US" sz="1800" dirty="0">
              <a:solidFill>
                <a:srgbClr val="D7352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C135A-41F4-E141-A43C-B20DC6CF9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8229600" cy="4724400"/>
          </a:xfrm>
        </p:spPr>
        <p:txBody>
          <a:bodyPr/>
          <a:lstStyle/>
          <a:p>
            <a:r>
              <a:rPr lang="en-US" sz="2400" dirty="0"/>
              <a:t>Interview your grandparent or parent</a:t>
            </a:r>
          </a:p>
          <a:p>
            <a:r>
              <a:rPr lang="en-US" sz="2400" dirty="0"/>
              <a:t>After the interview, create your </a:t>
            </a:r>
            <a:r>
              <a:rPr lang="en-US" sz="2400" b="1" dirty="0">
                <a:solidFill>
                  <a:srgbClr val="FF0000"/>
                </a:solidFill>
              </a:rPr>
              <a:t>4-min</a:t>
            </a:r>
            <a:r>
              <a:rPr lang="en-US" sz="2400" dirty="0">
                <a:solidFill>
                  <a:srgbClr val="FF0000"/>
                </a:solidFill>
              </a:rPr>
              <a:t>. </a:t>
            </a:r>
            <a:r>
              <a:rPr lang="en-US" sz="2400" dirty="0"/>
              <a:t>video summary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Introduce yourself, date, place and length of interview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Tell a story!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Critical editing, photos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Conclusions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Was this a worthwhile substitute for traditional final exam?</a:t>
            </a:r>
          </a:p>
          <a:p>
            <a:pPr lvl="1"/>
            <a:endParaRPr lang="en-US" sz="2000" i="1" dirty="0"/>
          </a:p>
          <a:p>
            <a:pPr marL="457200" lvl="1" indent="0">
              <a:buNone/>
            </a:pPr>
            <a:endParaRPr lang="en-US" sz="1600" i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7EAF-F29C-B648-B2CC-8649DC274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648200"/>
            <a:ext cx="24384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4542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69410F0-41F1-42B4-BB9F-D8918C5FCEB4}">
  <ds:schemaRefs>
    <ds:schemaRef ds:uri="http://schemas.microsoft.com/sharepoint/v3"/>
    <ds:schemaRef ds:uri="8dfc9360-30d7-44fa-9454-8814658167eb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8257</TotalTime>
  <Words>1575</Words>
  <Application>Microsoft Macintosh PowerPoint</Application>
  <PresentationFormat>On-screen Show (4:3)</PresentationFormat>
  <Paragraphs>224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ＭＳ Ｐゴシック</vt:lpstr>
      <vt:lpstr>Arial</vt:lpstr>
      <vt:lpstr>Calibri</vt:lpstr>
      <vt:lpstr>Omnes_GirlScouts ExtraLight</vt:lpstr>
      <vt:lpstr>General Presentation-building-side</vt:lpstr>
      <vt:lpstr>The Rady School of Management </vt:lpstr>
      <vt:lpstr>Feedback from Monday,  12 Feb.</vt:lpstr>
      <vt:lpstr>Brown Bag participation… a new record! </vt:lpstr>
      <vt:lpstr>ESG</vt:lpstr>
      <vt:lpstr> Team leaders: prepare to brief for  Vote on Passion pitches</vt:lpstr>
      <vt:lpstr>Tip: if you haven’t done  your homework…</vt:lpstr>
      <vt:lpstr>(4) Passion pitches </vt:lpstr>
      <vt:lpstr>Vote on passion teams</vt:lpstr>
      <vt:lpstr>Video in lieu of final exam.  due Sunday, March 3 if you miss the deadline, you take the comprehensive final exam on March 13</vt:lpstr>
      <vt:lpstr>Video in lieu of final exam.  due Sunday, March 3 if you miss the deadline, you take the comprehensive final exam on March 13</vt:lpstr>
      <vt:lpstr>Video in lieu of final exam.  due Sunday, March 3 if you miss the deadline, you take the comprehensive final exam on March 13 </vt:lpstr>
      <vt:lpstr>Revised syllabus  will be posted this weekend</vt:lpstr>
      <vt:lpstr>Purpose Beyond Profit: Fast Fashion</vt:lpstr>
      <vt:lpstr>Small group discussion</vt:lpstr>
      <vt:lpstr>Networking Term Paper due midnight Tuesday, Feb. 27</vt:lpstr>
      <vt:lpstr>Networking exercise  </vt:lpstr>
      <vt:lpstr>Previous Networking Papers</vt:lpstr>
      <vt:lpstr>Networking exercise FORMAT</vt:lpstr>
      <vt:lpstr>Previous Networking Papers</vt:lpstr>
      <vt:lpstr>Networking skills </vt:lpstr>
      <vt:lpstr>PowerPoint Presentation</vt:lpstr>
      <vt:lpstr>PowerPoint Presentation</vt:lpstr>
      <vt:lpstr>Some advice</vt:lpstr>
      <vt:lpstr>Classmates as Resources Professors and TA’s as Resources</vt:lpstr>
      <vt:lpstr>Respecting names makes you memorable</vt:lpstr>
      <vt:lpstr>I want to respect your time…</vt:lpstr>
      <vt:lpstr>Writing style tips Minimize personal pronouns, sincerely compliment, respect their time</vt:lpstr>
      <vt:lpstr>Purpose Beyond Profit  2 case studies</vt:lpstr>
      <vt:lpstr>PowerPoint Presentation</vt:lpstr>
      <vt:lpstr>PowerPoint Presentation</vt:lpstr>
      <vt:lpstr>Goodwill Industries 501(c)(3)</vt:lpstr>
      <vt:lpstr>PowerPoint Presentation</vt:lpstr>
      <vt:lpstr>Goodwill Industries</vt:lpstr>
      <vt:lpstr>Take the item from the Wealthy…</vt:lpstr>
      <vt:lpstr>Employ the Poor…</vt:lpstr>
      <vt:lpstr>Sell it to the Middle Class</vt:lpstr>
      <vt:lpstr>Drawing for Girl Scout Cookies</vt:lpstr>
      <vt:lpstr>No class Monday, February 19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Microsoft Office User</cp:lastModifiedBy>
  <cp:revision>343</cp:revision>
  <cp:lastPrinted>2016-05-31T16:09:30Z</cp:lastPrinted>
  <dcterms:created xsi:type="dcterms:W3CDTF">2011-10-17T21:09:11Z</dcterms:created>
  <dcterms:modified xsi:type="dcterms:W3CDTF">2024-02-14T16:44:21Z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